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90" r:id="rId5"/>
    <p:sldId id="292" r:id="rId6"/>
    <p:sldId id="293" r:id="rId7"/>
    <p:sldId id="291" r:id="rId8"/>
    <p:sldId id="294" r:id="rId9"/>
    <p:sldId id="295" r:id="rId10"/>
    <p:sldId id="296" r:id="rId11"/>
    <p:sldId id="297" r:id="rId12"/>
    <p:sldId id="298" r:id="rId13"/>
    <p:sldId id="300" r:id="rId14"/>
    <p:sldId id="301" r:id="rId15"/>
    <p:sldId id="302" r:id="rId16"/>
    <p:sldId id="303" r:id="rId24"/>
    <p:sldId id="304" r:id="rId25"/>
    <p:sldId id="30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pos="600" userDrawn="1">
          <p15:clr>
            <a:srgbClr val="A4A3A4"/>
          </p15:clr>
        </p15:guide>
        <p15:guide id="4" pos="4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971"/>
    <a:srgbClr val="1C4C3C"/>
    <a:srgbClr val="F1EAE0"/>
    <a:srgbClr val="9F792F"/>
    <a:srgbClr val="785029"/>
    <a:srgbClr val="E3CEB2"/>
    <a:srgbClr val="648260"/>
    <a:srgbClr val="A49B37"/>
    <a:srgbClr val="006A8A"/>
    <a:srgbClr val="BD7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64" autoAdjust="0"/>
    <p:restoredTop sz="86384" autoAdjust="0"/>
  </p:normalViewPr>
  <p:slideViewPr>
    <p:cSldViewPr snapToGrid="0" snapToObjects="1" showGuides="1">
      <p:cViewPr varScale="1">
        <p:scale>
          <a:sx n="93" d="100"/>
          <a:sy n="93" d="100"/>
        </p:scale>
        <p:origin x="232" y="728"/>
      </p:cViewPr>
      <p:guideLst>
        <p:guide orient="horz" pos="1272"/>
        <p:guide pos="7056"/>
        <p:guide pos="600"/>
        <p:guide pos="4584"/>
      </p:guideLst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microsoft.com/office/2018/10/relationships/authors" Target="authors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397ADA-28FC-D95C-9949-C2600B76E8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638BB-B5C2-68A8-E3FA-52921DD002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7502F-DB6E-469A-9C44-FB8EDEF15CAD}" type="datetimeFigureOut">
              <a:rPr lang="en-US" smtClean="0"/>
              <a:t>1/17/24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222EB-9CD6-7377-B538-2102EE87F3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DFD59-EA45-6CD0-571D-72EF11B864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6A3EC-C558-4879-9E77-732F9A1F5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2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17FE1-3397-4E25-A0AD-CD1F478AA284}" type="datetimeFigureOut">
              <a:rPr lang="en-US" smtClean="0"/>
              <a:t>1/17/24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3C4B0-A82C-497E-A667-41FFA619A4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74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3C4B0-A82C-497E-A667-41FFA619A47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8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3C4B0-A82C-497E-A667-41FFA619A47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73349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109FC96-A524-9411-F587-93938397D0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2765" y="0"/>
            <a:ext cx="5409235" cy="6857999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2DDD5-B179-8D33-E206-E8EC18C6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2185416"/>
            <a:ext cx="6693408" cy="20848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1" i="0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19809-9823-E5C1-322B-DCDB7769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812" y="4504854"/>
            <a:ext cx="6391656" cy="475938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4CE57F-5479-CED7-E9B0-CE4C7D42F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5256" y="1517904"/>
            <a:ext cx="6254496" cy="42976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7870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F368CE2E-3249-FEAA-35F7-F23895DA05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0" y="2377440"/>
            <a:ext cx="6867144" cy="38587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1AED7-4B5F-555E-55E1-3126E0E0B437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6E15A75-4600-D47B-7F47-3093E7B5F6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97AED1-4A22-3F95-CE27-D0D48AA867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86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163824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3913632"/>
            <a:ext cx="10305288" cy="174650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67EB87-8CC8-597B-6EC9-8EBA60838A02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40036-C3C5-6C07-99C1-04B4835670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6AC08-6EB6-7F52-7F52-E874CCF113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58368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680" y="2587752"/>
            <a:ext cx="10075672" cy="314553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D9E6C-F9B9-D8DB-178E-4553780AA928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83E49A-BDF1-7E34-30FE-A4A45160F7A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0355B-1B69-AD49-6AB0-3D194609B2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347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048" y="1060704"/>
            <a:ext cx="4069080" cy="190195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283464">
              <a:defRPr sz="1600">
                <a:solidFill>
                  <a:schemeClr val="bg1"/>
                </a:solidFill>
              </a:defRPr>
            </a:lvl2pPr>
            <a:lvl3pPr marL="566928">
              <a:defRPr sz="1400">
                <a:solidFill>
                  <a:schemeClr val="bg1"/>
                </a:solidFill>
              </a:defRPr>
            </a:lvl3pPr>
            <a:lvl4pPr marL="859536">
              <a:defRPr sz="1200">
                <a:solidFill>
                  <a:schemeClr val="bg1"/>
                </a:solidFill>
              </a:defRPr>
            </a:lvl4pPr>
            <a:lvl5pPr marL="115214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8162DF-463B-6273-87B0-C2199D9D10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557016"/>
            <a:ext cx="12192000" cy="3300984"/>
          </a:xfrm>
          <a:custGeom>
            <a:avLst/>
            <a:gdLst>
              <a:gd name="connsiteX0" fmla="*/ 11446035 w 12192000"/>
              <a:gd name="connsiteY0" fmla="*/ 2688904 h 3300984"/>
              <a:gd name="connsiteX1" fmla="*/ 11446035 w 12192000"/>
              <a:gd name="connsiteY1" fmla="*/ 2734623 h 3300984"/>
              <a:gd name="connsiteX2" fmla="*/ 11933120 w 12192000"/>
              <a:gd name="connsiteY2" fmla="*/ 2734623 h 3300984"/>
              <a:gd name="connsiteX3" fmla="*/ 11933120 w 12192000"/>
              <a:gd name="connsiteY3" fmla="*/ 2688904 h 3300984"/>
              <a:gd name="connsiteX4" fmla="*/ 0 w 12192000"/>
              <a:gd name="connsiteY4" fmla="*/ 0 h 3300984"/>
              <a:gd name="connsiteX5" fmla="*/ 12192000 w 12192000"/>
              <a:gd name="connsiteY5" fmla="*/ 0 h 3300984"/>
              <a:gd name="connsiteX6" fmla="*/ 12192000 w 12192000"/>
              <a:gd name="connsiteY6" fmla="*/ 3300984 h 3300984"/>
              <a:gd name="connsiteX7" fmla="*/ 0 w 12192000"/>
              <a:gd name="connsiteY7" fmla="*/ 3300984 h 330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00984">
                <a:moveTo>
                  <a:pt x="11446035" y="2688904"/>
                </a:moveTo>
                <a:lnTo>
                  <a:pt x="11446035" y="2734623"/>
                </a:lnTo>
                <a:lnTo>
                  <a:pt x="11933120" y="2734623"/>
                </a:lnTo>
                <a:lnTo>
                  <a:pt x="11933120" y="268890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00984"/>
                </a:lnTo>
                <a:lnTo>
                  <a:pt x="0" y="330098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422ED3-8684-C41B-4675-BBDC2C8E5B5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CE6B05-7A34-DD4C-91AD-29F26B6F9C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4A137-9DB1-1EF0-305E-7DB76003BEEF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36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204B-5F84-6245-AE72-7A8C5B731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AB472-C06F-6BEF-0C0E-65EA59CA7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ADE38-8A0A-0F93-DE98-1E3265816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E7A33-CA4E-DAED-6589-1B5DC61A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ACFDC-DFA7-1C09-92B3-D574BA94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67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ABB4-22CD-17FF-907C-C72C3F1B5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3A82B-AB98-7510-5B1F-000D214C74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B29A9-FB61-93CF-3836-717038D2ED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39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3EE89-1608-EDAC-C029-E4E550F00E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D47AD-6129-B223-8047-C719153A4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31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89DB-50DC-20A4-2341-EC5E6AF6F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26305-7761-21B5-BED4-42833BBEB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96E8B-F843-EF0E-F259-D3BA3F217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1237E1-6846-B0F5-86C9-7BC757AACB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D90CB2-96B7-2FE3-2F3A-4A4C704BB5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2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1517904"/>
            <a:ext cx="4416552" cy="1572768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DF0DBE-FBE3-E653-13B1-8A27023E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3429000"/>
            <a:ext cx="4242816" cy="235000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D0971A-C596-F81B-B6DF-4B71CD0427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90616" y="0"/>
            <a:ext cx="6501384" cy="6858000"/>
          </a:xfrm>
          <a:custGeom>
            <a:avLst/>
            <a:gdLst>
              <a:gd name="connsiteX0" fmla="*/ 5755419 w 6501384"/>
              <a:gd name="connsiteY0" fmla="*/ 6245920 h 6858000"/>
              <a:gd name="connsiteX1" fmla="*/ 5755419 w 6501384"/>
              <a:gd name="connsiteY1" fmla="*/ 6291639 h 6858000"/>
              <a:gd name="connsiteX2" fmla="*/ 6242504 w 6501384"/>
              <a:gd name="connsiteY2" fmla="*/ 6291639 h 6858000"/>
              <a:gd name="connsiteX3" fmla="*/ 6242504 w 6501384"/>
              <a:gd name="connsiteY3" fmla="*/ 6245920 h 6858000"/>
              <a:gd name="connsiteX4" fmla="*/ 0 w 6501384"/>
              <a:gd name="connsiteY4" fmla="*/ 0 h 6858000"/>
              <a:gd name="connsiteX5" fmla="*/ 6501384 w 6501384"/>
              <a:gd name="connsiteY5" fmla="*/ 0 h 6858000"/>
              <a:gd name="connsiteX6" fmla="*/ 6501384 w 6501384"/>
              <a:gd name="connsiteY6" fmla="*/ 6858000 h 6858000"/>
              <a:gd name="connsiteX7" fmla="*/ 0 w 650138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384" h="6858000">
                <a:moveTo>
                  <a:pt x="5755419" y="6245920"/>
                </a:moveTo>
                <a:lnTo>
                  <a:pt x="5755419" y="6291639"/>
                </a:lnTo>
                <a:lnTo>
                  <a:pt x="6242504" y="6291639"/>
                </a:lnTo>
                <a:lnTo>
                  <a:pt x="6242504" y="6245920"/>
                </a:lnTo>
                <a:close/>
                <a:moveTo>
                  <a:pt x="0" y="0"/>
                </a:moveTo>
                <a:lnTo>
                  <a:pt x="6501384" y="0"/>
                </a:lnTo>
                <a:lnTo>
                  <a:pt x="65013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B50D50-73C7-3F50-52F5-210AF03CEA5F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39096C-E86B-C5A9-1F2F-E4FD0552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8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3150"/>
            <a:ext cx="12192000" cy="3730752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7E7FED9-E80E-C940-F98B-AB755EE20D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2091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5681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5681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30AA8E2-6DF5-EF83-796A-52DC1B42BA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7739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9417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417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BD2F4CC-8E51-87CF-F79A-F27C3CEB56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67044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86400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86400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F7A8DA1D-6CC4-473F-2C8F-4BF59295EA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79891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D2BB440-F01A-2C17-2EB1-29400B080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1461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8E70445-8223-C947-41BD-B5232418D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1461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0CEB3F3-5DF9-EBDA-0049-32F1E30883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26395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7CA7A68-9715-41A2-960B-4A4FCA50B6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61120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0DEDB88-9B42-2A98-CCD8-509BAE5364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5197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748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647C7-955C-FC73-3737-298D139F2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1728216"/>
            <a:ext cx="5074920" cy="379476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99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4663440"/>
            <a:ext cx="4581144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17795E-6A15-8CD3-45F4-FE61964FD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6496" y="1185487"/>
            <a:ext cx="3557016" cy="1453896"/>
          </a:xfrm>
        </p:spPr>
        <p:txBody>
          <a:bodyPr anchor="b">
            <a:noAutofit/>
          </a:bodyPr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lesson</a:t>
            </a:r>
          </a:p>
        </p:txBody>
      </p:sp>
    </p:spTree>
    <p:extLst>
      <p:ext uri="{BB962C8B-B14F-4D97-AF65-F5344CB8AC3E}">
        <p14:creationId xmlns:p14="http://schemas.microsoft.com/office/powerpoint/2010/main" val="2925168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4032" y="1517904"/>
            <a:ext cx="4416552" cy="1572768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08192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0CFB59-AAC5-2429-8ABD-5C7810D2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4032" y="3429000"/>
            <a:ext cx="4242816" cy="2350008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1B8C20-6DAD-D765-BC74-189D6F5065A1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F308-C3AC-92A2-F532-FF8180F4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74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3150"/>
            <a:ext cx="12192000" cy="2898648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7955206-B899-8803-FDE5-D32B87390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364A7DC8-84BB-05AA-594A-2BDB071955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77824" y="3328416"/>
            <a:ext cx="9957816" cy="40233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82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090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2272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D2BB440-F01A-2C17-2EB1-29400B080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706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7CA7A68-9715-41A2-960B-4A4FCA50B6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01000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6090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62272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8E70445-8223-C947-41BD-B5232418D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706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0DEDB88-9B42-2A98-CCD8-509BAE5364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01000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3AD13A-778C-0B94-E890-F60B86ABB58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4822A-F2F6-6134-01C8-6CB9A884CDD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1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E9B473-9612-90C4-92F3-3DAB99570A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45086ED-6566-AB9A-70A6-D9D2DB077F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2587752"/>
            <a:ext cx="10213848" cy="314553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24F3A78-F067-8639-9E61-32AE80986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6007608"/>
            <a:ext cx="12192000" cy="850392"/>
          </a:xfrm>
          <a:custGeom>
            <a:avLst/>
            <a:gdLst>
              <a:gd name="connsiteX0" fmla="*/ 11446035 w 12192000"/>
              <a:gd name="connsiteY0" fmla="*/ 238312 h 850392"/>
              <a:gd name="connsiteX1" fmla="*/ 11446035 w 12192000"/>
              <a:gd name="connsiteY1" fmla="*/ 284031 h 850392"/>
              <a:gd name="connsiteX2" fmla="*/ 11933120 w 12192000"/>
              <a:gd name="connsiteY2" fmla="*/ 284031 h 850392"/>
              <a:gd name="connsiteX3" fmla="*/ 11933120 w 12192000"/>
              <a:gd name="connsiteY3" fmla="*/ 238312 h 850392"/>
              <a:gd name="connsiteX4" fmla="*/ 0 w 12192000"/>
              <a:gd name="connsiteY4" fmla="*/ 0 h 850392"/>
              <a:gd name="connsiteX5" fmla="*/ 12192000 w 12192000"/>
              <a:gd name="connsiteY5" fmla="*/ 0 h 850392"/>
              <a:gd name="connsiteX6" fmla="*/ 12192000 w 12192000"/>
              <a:gd name="connsiteY6" fmla="*/ 850392 h 850392"/>
              <a:gd name="connsiteX7" fmla="*/ 0 w 12192000"/>
              <a:gd name="connsiteY7" fmla="*/ 850392 h 85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850392">
                <a:moveTo>
                  <a:pt x="11446035" y="238312"/>
                </a:moveTo>
                <a:lnTo>
                  <a:pt x="11446035" y="284031"/>
                </a:lnTo>
                <a:lnTo>
                  <a:pt x="11933120" y="284031"/>
                </a:lnTo>
                <a:lnTo>
                  <a:pt x="11933120" y="23831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50392"/>
                </a:lnTo>
                <a:lnTo>
                  <a:pt x="0" y="85039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D9871F-9716-E693-46E0-C82668C233A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3736" y="6276547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B6AA57-B313-9EB7-BDE7-E6B64F9104E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0B8C45-3813-10BB-8CEE-B97E114209B1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2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67856" y="0"/>
            <a:ext cx="5724144" cy="4224528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7955206-B899-8803-FDE5-D32B87390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824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8888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23376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18888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23376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D3EE34-4CB3-EFD4-CB18-2CBD6765A6B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DE7B4-8792-03F9-C90E-BDC9932ABDA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A7FA-4022-3FA2-0E0E-0972860B87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087368"/>
            <a:ext cx="12192000" cy="2770632"/>
          </a:xfrm>
          <a:custGeom>
            <a:avLst/>
            <a:gdLst>
              <a:gd name="connsiteX0" fmla="*/ 11446035 w 12192000"/>
              <a:gd name="connsiteY0" fmla="*/ 2158552 h 2770632"/>
              <a:gd name="connsiteX1" fmla="*/ 11446035 w 12192000"/>
              <a:gd name="connsiteY1" fmla="*/ 2204271 h 2770632"/>
              <a:gd name="connsiteX2" fmla="*/ 11933120 w 12192000"/>
              <a:gd name="connsiteY2" fmla="*/ 2204271 h 2770632"/>
              <a:gd name="connsiteX3" fmla="*/ 11933120 w 12192000"/>
              <a:gd name="connsiteY3" fmla="*/ 2158552 h 2770632"/>
              <a:gd name="connsiteX4" fmla="*/ 0 w 12192000"/>
              <a:gd name="connsiteY4" fmla="*/ 0 h 2770632"/>
              <a:gd name="connsiteX5" fmla="*/ 12192000 w 12192000"/>
              <a:gd name="connsiteY5" fmla="*/ 0 h 2770632"/>
              <a:gd name="connsiteX6" fmla="*/ 12192000 w 12192000"/>
              <a:gd name="connsiteY6" fmla="*/ 2770632 h 2770632"/>
              <a:gd name="connsiteX7" fmla="*/ 0 w 12192000"/>
              <a:gd name="connsiteY7" fmla="*/ 2770632 h 277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70632">
                <a:moveTo>
                  <a:pt x="11446035" y="2158552"/>
                </a:moveTo>
                <a:lnTo>
                  <a:pt x="11446035" y="2204271"/>
                </a:lnTo>
                <a:lnTo>
                  <a:pt x="11933120" y="2204271"/>
                </a:lnTo>
                <a:lnTo>
                  <a:pt x="11933120" y="215855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70632"/>
                </a:lnTo>
                <a:lnTo>
                  <a:pt x="0" y="2770632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0577E-706F-A37B-4229-35D618DD2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434838A-8B00-6F97-4B88-92382B126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32329-445D-026F-2751-7C7CC24FF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7608" y="1005840"/>
            <a:ext cx="4160520" cy="292608"/>
          </a:xfrm>
        </p:spPr>
        <p:txBody>
          <a:bodyPr anchor="b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5BFF6-ADF4-B12B-F366-E1E7F245C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7608" y="1552792"/>
            <a:ext cx="4160520" cy="1576160"/>
          </a:xfrm>
        </p:spPr>
        <p:txBody>
          <a:bodyPr/>
          <a:lstStyle>
            <a:lvl1pPr marL="283464" indent="-283464">
              <a:defRPr sz="1400">
                <a:solidFill>
                  <a:schemeClr val="bg1"/>
                </a:solidFill>
              </a:defRPr>
            </a:lvl1pPr>
            <a:lvl2pPr indent="-283464">
              <a:defRPr sz="1200">
                <a:solidFill>
                  <a:schemeClr val="bg1"/>
                </a:solidFill>
              </a:defRPr>
            </a:lvl2pPr>
            <a:lvl3pPr indent="-283464">
              <a:defRPr sz="1100">
                <a:solidFill>
                  <a:schemeClr val="bg1"/>
                </a:solidFill>
              </a:defRPr>
            </a:lvl3pPr>
            <a:lvl4pPr indent="-283464">
              <a:defRPr sz="1100">
                <a:solidFill>
                  <a:schemeClr val="bg1"/>
                </a:solidFill>
              </a:defRPr>
            </a:lvl4pPr>
            <a:lvl5pPr indent="-283464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775745-3C47-7E04-1FD8-EC04C993FF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7608" y="3438144"/>
            <a:ext cx="4160520" cy="292608"/>
          </a:xfrm>
        </p:spPr>
        <p:txBody>
          <a:bodyPr anchor="b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07129-582E-5D7F-246C-5ABE714D4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07608" y="3985096"/>
            <a:ext cx="4160520" cy="1576160"/>
          </a:xfrm>
        </p:spPr>
        <p:txBody>
          <a:bodyPr/>
          <a:lstStyle>
            <a:lvl1pPr indent="-283464">
              <a:defRPr sz="1400">
                <a:solidFill>
                  <a:schemeClr val="bg1"/>
                </a:solidFill>
              </a:defRPr>
            </a:lvl1pPr>
            <a:lvl2pPr indent="-283464">
              <a:defRPr sz="1200">
                <a:solidFill>
                  <a:schemeClr val="bg1"/>
                </a:solidFill>
              </a:defRPr>
            </a:lvl2pPr>
            <a:lvl3pPr indent="-283464">
              <a:defRPr sz="1100">
                <a:solidFill>
                  <a:schemeClr val="bg1"/>
                </a:solidFill>
              </a:defRPr>
            </a:lvl3pPr>
            <a:lvl4pPr indent="-283464">
              <a:defRPr sz="1100">
                <a:solidFill>
                  <a:schemeClr val="bg1"/>
                </a:solidFill>
              </a:defRPr>
            </a:lvl4pPr>
            <a:lvl5pPr indent="-283464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78AC046-3CF2-802F-750B-B70D9B89A3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B26AA9-8344-BF2E-82C8-AF9EDF269B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98DCFC-BBE6-A0EE-9253-E7AC8A49A023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33720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CB6D48-D20C-54AA-94F1-D8E93328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F663A-C2C8-12B2-AE7C-318452D5F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76FC8-F25A-C087-965F-C86D7A663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BFC1D-3B9C-EFD1-A014-1F648ADDB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7704" y="6181344"/>
            <a:ext cx="67056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900" b="1">
                <a:solidFill>
                  <a:schemeClr val="tx2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76A5B-B081-E990-1FB5-4AE9CF7924C4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rgbClr val="1C4C3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5" r:id="rId3"/>
    <p:sldLayoutId id="2147483651" r:id="rId4"/>
    <p:sldLayoutId id="2147483661" r:id="rId5"/>
    <p:sldLayoutId id="2147483667" r:id="rId6"/>
    <p:sldLayoutId id="2147483666" r:id="rId7"/>
    <p:sldLayoutId id="2147483668" r:id="rId8"/>
    <p:sldLayoutId id="2147483653" r:id="rId9"/>
    <p:sldLayoutId id="2147483650" r:id="rId10"/>
    <p:sldLayoutId id="2147483662" r:id="rId11"/>
    <p:sldLayoutId id="2147483663" r:id="rId12"/>
    <p:sldLayoutId id="2147483664" r:id="rId13"/>
    <p:sldLayoutId id="2147483652" r:id="rId14"/>
    <p:sldLayoutId id="2147483654" r:id="rId15"/>
    <p:sldLayoutId id="2147483655" r:id="rId16"/>
    <p:sldLayoutId id="2147483656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859536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52144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44752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4416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jpe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jpe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9.png"/><Relationship Id="rId5" Type="http://schemas.openxmlformats.org/officeDocument/2006/relationships/image" Target="../media/image10.svg"/><Relationship Id="rId6" Type="http://schemas.openxmlformats.org/officeDocument/2006/relationships/image" Target="../media/image11.png"/><Relationship Id="rId7" Type="http://schemas.openxmlformats.org/officeDocument/2006/relationships/image" Target="../media/image12.svg"/><Relationship Id="rId8" Type="http://schemas.openxmlformats.org/officeDocument/2006/relationships/image" Target="../media/image13.png"/><Relationship Id="rId9" Type="http://schemas.openxmlformats.org/officeDocument/2006/relationships/image" Target="../media/image14.svg"/><Relationship Id="rId10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EB2A6-C71F-0538-4083-5C97297C2C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KINGDOMS OF NATURE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3C0E02C-F7A1-FCC4-11A2-E245AD423E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How living things are scientifically classified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60069-490F-6B34-EAD3-1DEC642BF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Course by Remy Morris</a:t>
            </a:r>
          </a:p>
          <a:p>
            <a:endParaRPr lang="en-US"/>
          </a:p>
        </p:txBody>
      </p:sp>
      <p:pic>
        <p:nvPicPr>
          <p:cNvPr id="17" name="Picture Placeholder 7" descr="Blue and black butterfly perching on a plant&#10;">
            <a:extLst>
              <a:ext uri="{FF2B5EF4-FFF2-40B4-BE49-F238E27FC236}">
                <a16:creationId xmlns:a16="http://schemas.microsoft.com/office/drawing/2014/main" id="{5C3A1B84-CB5B-DC98-7DA5-8FAF1E7A1BC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8" b="3038"/>
          <a:stretch/>
        </p:blipFill>
        <p:spPr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1907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frican bush viper venomous snake">
            <a:extLst>
              <a:ext uri="{FF2B5EF4-FFF2-40B4-BE49-F238E27FC236}">
                <a16:creationId xmlns:a16="http://schemas.microsoft.com/office/drawing/2014/main" id="{91E69EF9-1FD5-1D45-7A3F-824B7F8C32C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" r="59"/>
          <a:stretch/>
        </p:blipFill>
        <p:spPr>
          <a:xfrm flipH="1">
            <a:off x="0" y="0"/>
            <a:ext cx="12192000" cy="3163824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C4AD93-49F4-3F73-D8BF-3FB83775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63681-AE8F-6A49-D141-54056E2B6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seven kingdoms of nature are animals (animalia), plants (plantae), fungi, </a:t>
            </a:r>
            <a:r>
              <a:rPr lang="en-US" dirty="0" err="1"/>
              <a:t>chromista</a:t>
            </a:r>
            <a:r>
              <a:rPr lang="en-US" dirty="0"/>
              <a:t>, protozoa, </a:t>
            </a:r>
            <a:r>
              <a:rPr lang="en-US" dirty="0" err="1"/>
              <a:t>arachea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bacteria.</a:t>
            </a:r>
          </a:p>
          <a:p>
            <a:r>
              <a:rPr lang="en-US" dirty="0"/>
              <a:t>The number of recognized kingdoms has grown over time, from 2 in 1735, to 5 in 1969, to 7 in 2015. As we learn more, this number might grow.</a:t>
            </a:r>
          </a:p>
          <a:p>
            <a:r>
              <a:rPr lang="en-US" dirty="0"/>
              <a:t>Viruses are not currently included in any kingdom of nature.</a:t>
            </a:r>
          </a:p>
          <a:p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7EBD07C-E957-2765-6976-5451DC377B5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course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94B490-98B2-6659-50EE-63A272A1F3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96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96B25F-1BBC-028F-2886-86951B4AA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progress</a:t>
            </a:r>
          </a:p>
        </p:txBody>
      </p:sp>
      <p:pic>
        <p:nvPicPr>
          <p:cNvPr id="18" name="Picture Placeholder 17" descr="White rectangle on top of green leaves">
            <a:extLst>
              <a:ext uri="{FF2B5EF4-FFF2-40B4-BE49-F238E27FC236}">
                <a16:creationId xmlns:a16="http://schemas.microsoft.com/office/drawing/2014/main" id="{C5658170-4985-06FB-A21B-B719FD4E659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" r="120"/>
          <a:stretch/>
        </p:blipFill>
        <p:spPr/>
      </p:pic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861618E9-698E-ED7F-F850-4E4172EC18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804146"/>
              </p:ext>
            </p:extLst>
          </p:nvPr>
        </p:nvGraphicFramePr>
        <p:xfrm>
          <a:off x="995363" y="2587625"/>
          <a:ext cx="10210801" cy="314338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68653">
                  <a:extLst>
                    <a:ext uri="{9D8B030D-6E8A-4147-A177-3AD203B41FA5}">
                      <a16:colId xmlns:a16="http://schemas.microsoft.com/office/drawing/2014/main" val="1080413439"/>
                    </a:ext>
                  </a:extLst>
                </a:gridCol>
                <a:gridCol w="1485101">
                  <a:extLst>
                    <a:ext uri="{9D8B030D-6E8A-4147-A177-3AD203B41FA5}">
                      <a16:colId xmlns:a16="http://schemas.microsoft.com/office/drawing/2014/main" val="2552278966"/>
                    </a:ext>
                  </a:extLst>
                </a:gridCol>
                <a:gridCol w="1495709">
                  <a:extLst>
                    <a:ext uri="{9D8B030D-6E8A-4147-A177-3AD203B41FA5}">
                      <a16:colId xmlns:a16="http://schemas.microsoft.com/office/drawing/2014/main" val="770082866"/>
                    </a:ext>
                  </a:extLst>
                </a:gridCol>
                <a:gridCol w="1495711">
                  <a:extLst>
                    <a:ext uri="{9D8B030D-6E8A-4147-A177-3AD203B41FA5}">
                      <a16:colId xmlns:a16="http://schemas.microsoft.com/office/drawing/2014/main" val="3266355290"/>
                    </a:ext>
                  </a:extLst>
                </a:gridCol>
                <a:gridCol w="1485101">
                  <a:extLst>
                    <a:ext uri="{9D8B030D-6E8A-4147-A177-3AD203B41FA5}">
                      <a16:colId xmlns:a16="http://schemas.microsoft.com/office/drawing/2014/main" val="3906076468"/>
                    </a:ext>
                  </a:extLst>
                </a:gridCol>
                <a:gridCol w="1480526">
                  <a:extLst>
                    <a:ext uri="{9D8B030D-6E8A-4147-A177-3AD203B41FA5}">
                      <a16:colId xmlns:a16="http://schemas.microsoft.com/office/drawing/2014/main" val="1380229816"/>
                    </a:ext>
                  </a:extLst>
                </a:gridCol>
              </a:tblGrid>
              <a:tr h="775992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Next" panose="020B0503020202020204" pitchFamily="34" charset="0"/>
                        </a:rPr>
                        <a:t>Lesson 1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Next" panose="020B0503020202020204" pitchFamily="34" charset="0"/>
                        </a:rPr>
                        <a:t>Lesson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Next" panose="020B0503020202020204" pitchFamily="34" charset="0"/>
                        </a:rPr>
                        <a:t>Lesson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venir Next" panose="020B0503020202020204" pitchFamily="34" charset="0"/>
                        </a:rPr>
                        <a:t>Lesson 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venir Next" panose="020B0503020202020204" pitchFamily="34" charset="0"/>
                        </a:rPr>
                        <a:t>Lesson 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58217"/>
                  </a:ext>
                </a:extLst>
              </a:tr>
              <a:tr h="78913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</a:rPr>
                        <a:t>Reading complete</a:t>
                      </a:r>
                      <a:endParaRPr lang="en-US" sz="1400" b="1" dirty="0">
                        <a:latin typeface="Avenir Next" panose="020B0503020202020204" pitchFamily="34" charset="0"/>
                      </a:endParaRP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</a:rPr>
                        <a:t>Jan 7</a:t>
                      </a:r>
                      <a:endParaRPr lang="en-US" sz="1400" b="0" dirty="0"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</a:rPr>
                        <a:t>Jan 21</a:t>
                      </a:r>
                      <a:endParaRPr lang="en-US" sz="1400" b="0" dirty="0"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</a:rPr>
                        <a:t>Feb 4</a:t>
                      </a:r>
                      <a:endParaRPr lang="en-US" sz="1400" b="0" dirty="0"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</a:rPr>
                        <a:t>Feb 18</a:t>
                      </a:r>
                      <a:endParaRPr lang="en-US" sz="1400" b="0" dirty="0">
                        <a:latin typeface="Avenir Next" panose="020B0503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March 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354615"/>
                  </a:ext>
                </a:extLst>
              </a:tr>
              <a:tr h="78913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1C4C3C"/>
                          </a:solidFill>
                          <a:latin typeface="Avenir Next" panose="020B0503020202020204" pitchFamily="34" charset="0"/>
                        </a:rPr>
                        <a:t>Coursework done</a:t>
                      </a:r>
                      <a:endParaRPr lang="en-US" sz="1400" b="1" dirty="0">
                        <a:latin typeface="Avenir Next" panose="020B0503020202020204" pitchFamily="34" charset="0"/>
                      </a:endParaRP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Jan 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Jan 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Feb 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Feb 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March 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778017"/>
                  </a:ext>
                </a:extLst>
              </a:tr>
              <a:tr h="78913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</a:rPr>
                        <a:t>Test date</a:t>
                      </a:r>
                      <a:endParaRPr lang="en-US" sz="1400" b="1" dirty="0">
                        <a:latin typeface="Avenir Next" panose="020B0503020202020204" pitchFamily="34" charset="0"/>
                      </a:endParaRP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Jan 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Jan 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Feb 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Feb 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rgbClr val="1C4C3C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March 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572298"/>
                  </a:ext>
                </a:extLst>
              </a:tr>
            </a:tbl>
          </a:graphicData>
        </a:graphic>
      </p:graphicFrame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AB6D2F4-61C1-9D11-9CF3-A06A0CA0FC8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course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A1E9B03-99B1-3B38-5B4C-BF744C2FAB3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04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6D777E-AF79-EFAB-66FB-4A4B8040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contact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A3398-BF6F-02E2-4278-2F44D05DD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Remy Morris</a:t>
            </a:r>
          </a:p>
          <a:p>
            <a:r>
              <a:rPr lang="en-US"/>
              <a:t>206-555-0146</a:t>
            </a:r>
          </a:p>
          <a:p>
            <a:r>
              <a:rPr lang="en-US"/>
              <a:t>rmorris@contoso.com</a:t>
            </a:r>
          </a:p>
          <a:p>
            <a:r>
              <a:rPr lang="en-US"/>
              <a:t>www.contoso.com</a:t>
            </a:r>
          </a:p>
          <a:p>
            <a:endParaRPr lang="en-US"/>
          </a:p>
        </p:txBody>
      </p:sp>
      <p:pic>
        <p:nvPicPr>
          <p:cNvPr id="8" name="Picture Placeholder 7" descr="School of gray fish">
            <a:extLst>
              <a:ext uri="{FF2B5EF4-FFF2-40B4-BE49-F238E27FC236}">
                <a16:creationId xmlns:a16="http://schemas.microsoft.com/office/drawing/2014/main" id="{F274C54A-B4F5-14C5-1B03-802F328AC24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8" b="138"/>
          <a:stretch/>
        </p:blipFill>
        <p:spPr/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24B729D-0011-9D2A-902B-1E2D5831BB7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course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DBC5633-94C2-A2F3-99F3-C5642E4F92D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17632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Picture Placeholder 1"/>
          <p:cNvSpPr>
            <a:spLocks noGrp="1"/>
          </p:cNvSpPr>
          <p:nvPr>
            <p:ph type="pic" idx="11" sz="quarter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Python-pptx Presentation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Created with python-pptx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Picture Placeholder 1"/>
          <p:cNvSpPr>
            <a:spLocks noGrp="1"/>
          </p:cNvSpPr>
          <p:nvPr>
            <p:ph type="pic" idx="11" sz="quarter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Slide 1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  <a:p>
            <a:pPr/>
            <a:r>
              <a:t>This is the content of slide 1.</a:t>
            </a:r>
          </a:p>
          <a:p>
            <a:pPr/>
            <a:r>
              <a:t>This is the second line.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/>
            <a:r>
              <a:t>I am a marmot</a:t>
            </a:r>
          </a:p>
          <a:p>
            <a:pPr/>
            <a:r>
              <a:t>This Marmot is writing</a:t>
            </a:r>
          </a:p>
        </p:txBody>
      </p:sp>
      <p:pic>
        <p:nvPicPr>
          <p:cNvPr id="4" name="Picture Placeholder 3" descr="image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14838" b="14838"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328FD2-C467-9ED1-1223-8F5D7485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  description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99CDE-4AC9-7AE2-173C-744C67E41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7C00E-4148-C57A-A22F-69773F3FF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we’ll learn how all living things are classified into one of seven groups (or “kingdoms”) according to their common characteristics.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Placeholder 4" descr="Close-up of peacock feathers">
            <a:extLst>
              <a:ext uri="{FF2B5EF4-FFF2-40B4-BE49-F238E27FC236}">
                <a16:creationId xmlns:a16="http://schemas.microsoft.com/office/drawing/2014/main" id="{9D23B1F9-0E7C-5982-B795-2E41A6B39E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8353" r="18353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AF8C-E5B0-295D-88A6-261C60AE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8058A7CE-F400-7B46-9E16-10D36E8C32F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2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Placeholder 94" descr="Line of sheep walking on a grassy field">
            <a:extLst>
              <a:ext uri="{FF2B5EF4-FFF2-40B4-BE49-F238E27FC236}">
                <a16:creationId xmlns:a16="http://schemas.microsoft.com/office/drawing/2014/main" id="{3DC62460-0BE1-663E-6EC7-5D32CCFAA10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10"/>
                    </a14:imgEffect>
                    <a14:imgEffect>
                      <a14:saturation sat="139000"/>
                    </a14:imgEffect>
                    <a14:imgEffect>
                      <a14:brightnessContrast bright="-17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 flipH="1">
            <a:off x="0" y="-23150"/>
            <a:ext cx="12192000" cy="3730752"/>
          </a:xfr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D2FC237F-CDB1-8E36-1186-413A45FC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D808E5F-4899-2928-C4F0-D6FC925BBA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2792F9CF-A1D8-26E7-4A32-FA7A4FB447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3255AB6C-7458-5E46-44F0-5858AA8783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The seven kingdoms of nature</a:t>
            </a:r>
          </a:p>
          <a:p>
            <a:endParaRPr lang="en-US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D4D6F49-126A-8B9A-DCC4-9FED7564E23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DC530387-90A9-D2B0-349E-4BF8656753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79E8AC3-61BE-3510-6F5D-87F8E2B29E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How living things are grouped into kingdoms</a:t>
            </a:r>
          </a:p>
          <a:p>
            <a:endParaRPr lang="en-US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6D0253CA-32E4-E334-573B-E05E325C49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3B6A4BD0-93C6-B485-99D1-FACF6F2CE8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9DF8967-B016-435D-E4C1-59BDE275C8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Deeper classification (getting to species)</a:t>
            </a:r>
          </a:p>
          <a:p>
            <a:endParaRPr lang="en-US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2C5F2A49-3CA3-28A0-CFDC-859B87F44F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203599C-CA0F-DF6E-C90F-4F6B01E0C8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992A5432-0C7B-3D81-4B0F-5A308B599C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How genetic research impacts classification</a:t>
            </a:r>
          </a:p>
          <a:p>
            <a:endParaRPr lang="en-US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316755AD-2E77-26D9-BB8D-E27030BF01C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958B3601-D684-F260-BEC5-813172E3CE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0955C5E-F740-803E-605E-7A855D5396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The future: beyond the seven kingdoms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3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60146-508A-99D4-4EB9-FE476A40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81C9-330C-9158-0336-4B0F327A3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seven kingdoms of nature</a:t>
            </a:r>
          </a:p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05936B-7062-2E6A-9F1C-96841F91B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lesson</a:t>
            </a:r>
          </a:p>
        </p:txBody>
      </p:sp>
      <p:pic>
        <p:nvPicPr>
          <p:cNvPr id="13" name="Picture Placeholder 12" descr="Front view of a bull">
            <a:extLst>
              <a:ext uri="{FF2B5EF4-FFF2-40B4-BE49-F238E27FC236}">
                <a16:creationId xmlns:a16="http://schemas.microsoft.com/office/drawing/2014/main" id="{989F25BE-2982-5954-29A9-EF7C99CE3C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" b="6"/>
          <a:stretch/>
        </p:blipFill>
        <p:spPr>
          <a:xfrm flipH="1"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42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234BFB-7D61-E860-670D-35784D0A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</a:t>
            </a:r>
            <a:br>
              <a:rPr lang="en-US"/>
            </a:br>
            <a:r>
              <a:rPr lang="en-US"/>
              <a:t>outline</a:t>
            </a:r>
          </a:p>
        </p:txBody>
      </p:sp>
      <p:pic>
        <p:nvPicPr>
          <p:cNvPr id="8" name="Picture Placeholder 7" descr="Close-up of green leaf with dewdrops all over&#10;">
            <a:extLst>
              <a:ext uri="{FF2B5EF4-FFF2-40B4-BE49-F238E27FC236}">
                <a16:creationId xmlns:a16="http://schemas.microsoft.com/office/drawing/2014/main" id="{568165E1-339D-11F5-3CA4-F29470C805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7" b="137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0CE36-3DC4-794E-B7B1-6969DFD1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52F22-74B6-562C-F8BC-4ECCC8B6C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Topic 1</a:t>
            </a:r>
            <a:r>
              <a:rPr lang="en-US"/>
              <a:t>: The animal kingdom​</a:t>
            </a:r>
          </a:p>
          <a:p>
            <a:endParaRPr lang="en-US"/>
          </a:p>
          <a:p>
            <a:r>
              <a:rPr lang="en-US" b="1"/>
              <a:t>Topic 2</a:t>
            </a:r>
            <a:r>
              <a:rPr lang="en-US"/>
              <a:t>: The plant kingdom​</a:t>
            </a:r>
          </a:p>
          <a:p>
            <a:endParaRPr lang="en-US"/>
          </a:p>
          <a:p>
            <a:r>
              <a:rPr lang="en-US" b="1"/>
              <a:t>Topic 3</a:t>
            </a:r>
            <a:r>
              <a:rPr lang="en-US"/>
              <a:t>: The fungi kingdom​</a:t>
            </a:r>
          </a:p>
          <a:p>
            <a:endParaRPr lang="en-US"/>
          </a:p>
          <a:p>
            <a:r>
              <a:rPr lang="en-US" b="1"/>
              <a:t>Topic 4</a:t>
            </a:r>
            <a:r>
              <a:rPr lang="en-US"/>
              <a:t>: The chromista &amp; protista kingdoms</a:t>
            </a:r>
          </a:p>
          <a:p>
            <a:r>
              <a:rPr lang="en-US"/>
              <a:t>​</a:t>
            </a:r>
            <a:endParaRPr lang="en-US" b="1"/>
          </a:p>
          <a:p>
            <a:r>
              <a:rPr lang="en-US" b="1"/>
              <a:t>Topic 5</a:t>
            </a:r>
            <a:r>
              <a:rPr lang="en-US"/>
              <a:t>: The bacteria &amp; archaea kingdoms</a:t>
            </a:r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17EE7-4CB2-C7C8-DD12-8C96F070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fld id="{8058A7CE-F400-7B46-9E16-10D36E8C32F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00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Placeholder 44" descr="Chameleon on twigs&#10;">
            <a:extLst>
              <a:ext uri="{FF2B5EF4-FFF2-40B4-BE49-F238E27FC236}">
                <a16:creationId xmlns:a16="http://schemas.microsoft.com/office/drawing/2014/main" id="{D22FD467-11FE-0FB5-05CF-BDBA6A8CD84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" r="62"/>
          <a:stretch/>
        </p:blipFill>
        <p:spPr/>
      </p:pic>
      <p:sp>
        <p:nvSpPr>
          <p:cNvPr id="27" name="Title 26">
            <a:extLst>
              <a:ext uri="{FF2B5EF4-FFF2-40B4-BE49-F238E27FC236}">
                <a16:creationId xmlns:a16="http://schemas.microsoft.com/office/drawing/2014/main" id="{0495CC77-4D09-9F18-CCCC-D9959144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 1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AEDCDAE-D3E8-B1E4-63A7-2000E9B646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The animal kingdom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B0E7B45-5F7B-EB2A-3CA1-4170381C71E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Animals have these traits in common:​</a:t>
            </a:r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9701AA-7DBD-E12C-6FDF-7742AC594C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Multicellular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0EFA38-9538-2552-141D-4A2384F51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Heterotrophic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0986C2-DEFA-4BC4-8B88-F7B8F0C74D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Aerobic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582FF3C-018B-F587-D58B-64F7F656D5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Sexual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C417249-9617-A702-6E6B-B794E26854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Mobile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CC582-D150-5945-F21D-9C80F4F469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They have two or more cells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801B97-A773-B547-1494-85D62B6027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They feed on other living things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A7D77D-367C-9ECD-BBFF-53342ABD58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They need oxygen to breathe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CBC413-D3DF-7DCA-C692-E9DFAC6CA9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They need a partner to reproduce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F363F5-99DE-D0A2-9387-91657A96E31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They are able to move from place to place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496405-CC54-6CE7-9FDA-F238D1C97E87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course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A2677F-E6B5-7D75-DE25-2A045F2CA4C1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r>
              <a:rPr lang="en-US"/>
              <a:t>0</a:t>
            </a:r>
            <a:fld id="{8058A7CE-F400-7B46-9E16-10D36E8C32F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6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99A9F5-BB05-D21C-7988-A26F41AD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0AE3A-75AB-FCAE-09C5-07455CF680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The plant kingdom</a:t>
            </a:r>
          </a:p>
        </p:txBody>
      </p:sp>
      <p:grpSp>
        <p:nvGrpSpPr>
          <p:cNvPr id="6" name="Group 5" descr="Circle graphic">
            <a:extLst>
              <a:ext uri="{FF2B5EF4-FFF2-40B4-BE49-F238E27FC236}">
                <a16:creationId xmlns:a16="http://schemas.microsoft.com/office/drawing/2014/main" id="{22BD9747-E32F-9DF7-4463-D205C80EB3F3}"/>
              </a:ext>
            </a:extLst>
          </p:cNvPr>
          <p:cNvGrpSpPr/>
          <p:nvPr/>
        </p:nvGrpSpPr>
        <p:grpSpPr>
          <a:xfrm>
            <a:off x="913963" y="2890827"/>
            <a:ext cx="10518182" cy="1900819"/>
            <a:chOff x="913963" y="2890827"/>
            <a:chExt cx="10518182" cy="1900819"/>
          </a:xfrm>
        </p:grpSpPr>
        <p:cxnSp>
          <p:nvCxnSpPr>
            <p:cNvPr id="7" name="Curved Connector 35">
              <a:extLst>
                <a:ext uri="{FF2B5EF4-FFF2-40B4-BE49-F238E27FC236}">
                  <a16:creationId xmlns:a16="http://schemas.microsoft.com/office/drawing/2014/main" id="{CBDC42FF-F044-8049-C5CE-7F7664503FC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957818" y="2854484"/>
              <a:ext cx="12700" cy="3063854"/>
            </a:xfrm>
            <a:prstGeom prst="curvedConnector3">
              <a:avLst>
                <a:gd name="adj1" fmla="val 7057142"/>
              </a:avLst>
            </a:prstGeom>
            <a:ln w="7302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urved Connector 38">
              <a:extLst>
                <a:ext uri="{FF2B5EF4-FFF2-40B4-BE49-F238E27FC236}">
                  <a16:creationId xmlns:a16="http://schemas.microsoft.com/office/drawing/2014/main" id="{06D78F5F-EBEB-EBDE-3C9B-5147AF428FA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236522" y="2938000"/>
              <a:ext cx="12700" cy="3063854"/>
            </a:xfrm>
            <a:prstGeom prst="curvedConnector3">
              <a:avLst>
                <a:gd name="adj1" fmla="val 7057142"/>
              </a:avLst>
            </a:prstGeom>
            <a:ln w="7302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urved Connector 36">
              <a:extLst>
                <a:ext uri="{FF2B5EF4-FFF2-40B4-BE49-F238E27FC236}">
                  <a16:creationId xmlns:a16="http://schemas.microsoft.com/office/drawing/2014/main" id="{40CE8FFA-6CDD-F854-6634-055C583C3B0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165182" y="1725598"/>
              <a:ext cx="12700" cy="3063854"/>
            </a:xfrm>
            <a:prstGeom prst="curvedConnector3">
              <a:avLst>
                <a:gd name="adj1" fmla="val 7057142"/>
              </a:avLst>
            </a:prstGeom>
            <a:ln w="7302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DDEA5D-0121-6A92-580A-D3401422E105}"/>
                </a:ext>
              </a:extLst>
            </p:cNvPr>
            <p:cNvSpPr/>
            <p:nvPr/>
          </p:nvSpPr>
          <p:spPr>
            <a:xfrm>
              <a:off x="995854" y="2908403"/>
              <a:ext cx="1848092" cy="1848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3E8827-DA9B-A4B7-0AB6-4BAF5D072F5C}"/>
                </a:ext>
              </a:extLst>
            </p:cNvPr>
            <p:cNvSpPr/>
            <p:nvPr/>
          </p:nvSpPr>
          <p:spPr>
            <a:xfrm>
              <a:off x="3782077" y="2925979"/>
              <a:ext cx="1848092" cy="1848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80CA2C-9552-B1B0-21E5-532D37C974DF}"/>
                </a:ext>
              </a:extLst>
            </p:cNvPr>
            <p:cNvSpPr/>
            <p:nvPr/>
          </p:nvSpPr>
          <p:spPr>
            <a:xfrm>
              <a:off x="6568300" y="2943554"/>
              <a:ext cx="1848092" cy="1848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BCF94F-8ABA-081F-6F59-7DB5B374DEE2}"/>
                </a:ext>
              </a:extLst>
            </p:cNvPr>
            <p:cNvSpPr/>
            <p:nvPr/>
          </p:nvSpPr>
          <p:spPr>
            <a:xfrm>
              <a:off x="9354523" y="2890827"/>
              <a:ext cx="1848092" cy="1848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FF25F2-0B87-5C5D-6146-C39A72160D90}"/>
                </a:ext>
              </a:extLst>
            </p:cNvPr>
            <p:cNvSpPr txBox="1"/>
            <p:nvPr/>
          </p:nvSpPr>
          <p:spPr>
            <a:xfrm>
              <a:off x="913963" y="3262036"/>
              <a:ext cx="196778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rgbClr val="1C4C3C"/>
                  </a:solidFill>
                  <a:effectLst/>
                  <a:latin typeface="Avenir Next" panose="020B0503020202020204" pitchFamily="34" charset="0"/>
                </a:rPr>
                <a:t>Multicellular</a:t>
              </a:r>
              <a:endParaRPr lang="en-US" sz="1600">
                <a:solidFill>
                  <a:srgbClr val="1C4C3C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1AA8E4-9E78-6176-9911-5A8807E66248}"/>
                </a:ext>
              </a:extLst>
            </p:cNvPr>
            <p:cNvSpPr txBox="1"/>
            <p:nvPr/>
          </p:nvSpPr>
          <p:spPr>
            <a:xfrm>
              <a:off x="3547174" y="3268413"/>
              <a:ext cx="231789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rgbClr val="1C4C3C"/>
                  </a:solidFill>
                  <a:effectLst/>
                  <a:latin typeface="Avenir Next" panose="020B0503020202020204" pitchFamily="34" charset="0"/>
                </a:rPr>
                <a:t>Autotrophic</a:t>
              </a:r>
              <a:endParaRPr lang="en-US" sz="1600">
                <a:solidFill>
                  <a:srgbClr val="1C4C3C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CB923D-2484-DC8F-DFC3-1370043EEE0F}"/>
                </a:ext>
              </a:extLst>
            </p:cNvPr>
            <p:cNvSpPr txBox="1"/>
            <p:nvPr/>
          </p:nvSpPr>
          <p:spPr>
            <a:xfrm>
              <a:off x="6653133" y="3263875"/>
              <a:ext cx="167842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rgbClr val="1C4C3C"/>
                  </a:solidFill>
                  <a:effectLst/>
                  <a:latin typeface="Avenir Next" panose="020B0503020202020204" pitchFamily="34" charset="0"/>
                </a:rPr>
                <a:t>Aerobic</a:t>
              </a:r>
              <a:endParaRPr lang="en-US" sz="1600">
                <a:solidFill>
                  <a:srgbClr val="1C4C3C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E36CCC-8A86-60C2-8820-6D42AE4C53D6}"/>
                </a:ext>
              </a:extLst>
            </p:cNvPr>
            <p:cNvSpPr txBox="1"/>
            <p:nvPr/>
          </p:nvSpPr>
          <p:spPr>
            <a:xfrm>
              <a:off x="9286035" y="3263875"/>
              <a:ext cx="21461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rgbClr val="1C4C3C"/>
                  </a:solidFill>
                  <a:effectLst/>
                  <a:latin typeface="Avenir Next" panose="020B0503020202020204" pitchFamily="34" charset="0"/>
                </a:rPr>
                <a:t>Immobile</a:t>
              </a:r>
              <a:endParaRPr lang="en-US" sz="1600">
                <a:solidFill>
                  <a:srgbClr val="1C4C3C"/>
                </a:solidFill>
              </a:endParaRPr>
            </a:p>
          </p:txBody>
        </p:sp>
        <p:pic>
          <p:nvPicPr>
            <p:cNvPr id="18" name="Graphic 17" descr="Leaf with solid fill">
              <a:extLst>
                <a:ext uri="{FF2B5EF4-FFF2-40B4-BE49-F238E27FC236}">
                  <a16:creationId xmlns:a16="http://schemas.microsoft.com/office/drawing/2014/main" id="{2BD51AA7-3C29-6C96-3634-1B1473667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52863" y="3630110"/>
              <a:ext cx="651412" cy="651412"/>
            </a:xfrm>
            <a:prstGeom prst="rect">
              <a:avLst/>
            </a:prstGeom>
          </p:spPr>
        </p:pic>
        <p:pic>
          <p:nvPicPr>
            <p:cNvPr id="19" name="Graphic 18" descr="Dim (Medium Sun) with solid fill">
              <a:extLst>
                <a:ext uri="{FF2B5EF4-FFF2-40B4-BE49-F238E27FC236}">
                  <a16:creationId xmlns:a16="http://schemas.microsoft.com/office/drawing/2014/main" id="{665E69C4-EF51-BD6F-36BE-07FE933C2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39175" y="3542381"/>
              <a:ext cx="933896" cy="933896"/>
            </a:xfrm>
            <a:prstGeom prst="rect">
              <a:avLst/>
            </a:prstGeom>
          </p:spPr>
        </p:pic>
        <p:pic>
          <p:nvPicPr>
            <p:cNvPr id="20" name="Graphic 19" descr="Windy with solid fill">
              <a:extLst>
                <a:ext uri="{FF2B5EF4-FFF2-40B4-BE49-F238E27FC236}">
                  <a16:creationId xmlns:a16="http://schemas.microsoft.com/office/drawing/2014/main" id="{EAC77D02-10AF-A8EB-ADD4-64E5186A5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66088" y="3571496"/>
              <a:ext cx="852516" cy="852516"/>
            </a:xfrm>
            <a:prstGeom prst="rect">
              <a:avLst/>
            </a:prstGeom>
          </p:spPr>
        </p:pic>
        <p:pic>
          <p:nvPicPr>
            <p:cNvPr id="21" name="Graphic 20" descr="Germ with solid fill">
              <a:extLst>
                <a:ext uri="{FF2B5EF4-FFF2-40B4-BE49-F238E27FC236}">
                  <a16:creationId xmlns:a16="http://schemas.microsoft.com/office/drawing/2014/main" id="{351178AC-AB06-292E-C71B-5603E3EEC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66868" y="3632856"/>
              <a:ext cx="706064" cy="706064"/>
            </a:xfrm>
            <a:prstGeom prst="rect">
              <a:avLst/>
            </a:prstGeom>
          </p:spPr>
        </p:pic>
      </p:grpSp>
      <p:pic>
        <p:nvPicPr>
          <p:cNvPr id="22" name="Picture Placeholder 21" descr="White rectangle on top of green leaves">
            <a:extLst>
              <a:ext uri="{FF2B5EF4-FFF2-40B4-BE49-F238E27FC236}">
                <a16:creationId xmlns:a16="http://schemas.microsoft.com/office/drawing/2014/main" id="{51578C4F-0D3F-820D-E214-BAEFAC66AC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" r="109"/>
          <a:stretch/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4AE9D-2779-30F8-B7C9-3902DEA019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course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D57EAF-15CD-D1EB-AEA7-A2A339FEA1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0</a:t>
            </a:r>
            <a:fld id="{8058A7CE-F400-7B46-9E16-10D36E8C32F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43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Brown gilled mushrooms growing on a mossy tree trunk with some spiderwebs, viewed from below">
            <a:extLst>
              <a:ext uri="{FF2B5EF4-FFF2-40B4-BE49-F238E27FC236}">
                <a16:creationId xmlns:a16="http://schemas.microsoft.com/office/drawing/2014/main" id="{22AA3E2E-0153-71DC-7CB3-37C1F102C94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6" r="1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4FD09F-6D6F-D1D8-4155-4CC4902D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 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506D30-F4E4-7418-FD35-3BEE86004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The fungi kingdom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96FC8E-974B-094A-8F7C-258DB8884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Mushrooms + lichen​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4E53A8-0B3B-FA1F-6266-33B7FF2EC6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Yeasts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3BF75E-4DB0-6D88-2A04-A08C1214DE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Molds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50876-CFA5-2442-7417-055EDB3397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Multicellular</a:t>
            </a:r>
            <a:br>
              <a:rPr lang="en-US"/>
            </a:br>
            <a:endParaRPr lang="en-US"/>
          </a:p>
          <a:p>
            <a:r>
              <a:rPr lang="en-US"/>
              <a:t>Heterotrophic</a:t>
            </a:r>
            <a:br>
              <a:rPr lang="en-US"/>
            </a:br>
            <a:endParaRPr lang="en-US"/>
          </a:p>
          <a:p>
            <a:r>
              <a:rPr lang="en-US"/>
              <a:t>Aerobic</a:t>
            </a:r>
            <a:br>
              <a:rPr lang="en-US"/>
            </a:br>
            <a:endParaRPr lang="en-US"/>
          </a:p>
          <a:p>
            <a:r>
              <a:rPr lang="en-US"/>
              <a:t>Spore reproduction</a:t>
            </a:r>
            <a:br>
              <a:rPr lang="en-US"/>
            </a:b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0E243-8E67-8703-E164-B6F8628019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Unicellular</a:t>
            </a:r>
            <a:br>
              <a:rPr lang="en-US"/>
            </a:br>
            <a:endParaRPr lang="en-US"/>
          </a:p>
          <a:p>
            <a:r>
              <a:rPr lang="en-US"/>
              <a:t>Eukaryotic</a:t>
            </a:r>
            <a:br>
              <a:rPr lang="en-US"/>
            </a:br>
            <a:endParaRPr lang="en-US"/>
          </a:p>
          <a:p>
            <a:r>
              <a:rPr lang="en-US"/>
              <a:t>Aerobic</a:t>
            </a:r>
            <a:br>
              <a:rPr lang="en-US"/>
            </a:br>
            <a:endParaRPr lang="en-US"/>
          </a:p>
          <a:p>
            <a:r>
              <a:rPr lang="en-US"/>
              <a:t>Asexual reproduction through mitosis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0F59C5-8F44-D6BA-87A1-277B69D809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Unicellular</a:t>
            </a:r>
            <a:br>
              <a:rPr lang="en-US"/>
            </a:br>
            <a:endParaRPr lang="en-US"/>
          </a:p>
          <a:p>
            <a:r>
              <a:rPr lang="en-US"/>
              <a:t>Heterotrophic</a:t>
            </a:r>
            <a:br>
              <a:rPr lang="en-US"/>
            </a:br>
            <a:endParaRPr lang="en-US"/>
          </a:p>
          <a:p>
            <a:r>
              <a:rPr lang="en-US"/>
              <a:t>Aerobic — but can survive extremely low oxygen levels</a:t>
            </a:r>
            <a:br>
              <a:rPr lang="en-US"/>
            </a:br>
            <a:endParaRPr lang="en-US"/>
          </a:p>
          <a:p>
            <a:r>
              <a:rPr lang="en-US"/>
              <a:t>Spore reproduction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824CC77C-7731-C7F1-EF19-91D724B2FBD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course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ED7EB02-3F30-CB54-4834-7AAAE5CEF0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0</a:t>
            </a:r>
            <a:fld id="{8058A7CE-F400-7B46-9E16-10D36E8C32F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26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01AC2C6-E7E2-C85C-29AC-71DC976E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 4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5F1D745-3A8E-588D-8DC9-5D68C642D8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The chromista &amp; protista kingdoms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9CDF0-A544-5BD3-AD1C-5FEFE9DFF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Chromista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F5C2F-2F34-7FD6-4040-1B36195015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Includes algae and seaweeds</a:t>
            </a:r>
            <a:br>
              <a:rPr lang="en-US"/>
            </a:br>
            <a:endParaRPr lang="en-US"/>
          </a:p>
          <a:p>
            <a:r>
              <a:rPr lang="en-US"/>
              <a:t>Either multi- or unicellular</a:t>
            </a:r>
            <a:br>
              <a:rPr lang="en-US"/>
            </a:br>
            <a:endParaRPr lang="en-US"/>
          </a:p>
          <a:p>
            <a:r>
              <a:rPr lang="en-US"/>
              <a:t>Autotrophic: Creating their own food </a:t>
            </a:r>
            <a:br>
              <a:rPr lang="en-US"/>
            </a:br>
            <a:r>
              <a:rPr lang="en-US"/>
              <a:t>through photosynthesis</a:t>
            </a:r>
            <a:br>
              <a:rPr lang="en-US"/>
            </a:b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A973E9-D9F9-205F-FE1D-2F9EC76A0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Protista</a:t>
            </a:r>
          </a:p>
        </p:txBody>
      </p:sp>
      <p:pic>
        <p:nvPicPr>
          <p:cNvPr id="26" name="Picture Placeholder 25" descr="Patterned coral against blue&#10;">
            <a:extLst>
              <a:ext uri="{FF2B5EF4-FFF2-40B4-BE49-F238E27FC236}">
                <a16:creationId xmlns:a16="http://schemas.microsoft.com/office/drawing/2014/main" id="{A59349F3-8651-2ED7-8A24-59C80D38B8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61D29FB-0ACA-D3D9-8C7D-50F90764570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Includes amoebas and diatoms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Unicellular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Unable to be classified as an animal, plant, </a:t>
            </a:r>
            <a:br>
              <a:rPr lang="en-US" dirty="0"/>
            </a:br>
            <a:r>
              <a:rPr lang="en-US" dirty="0"/>
              <a:t>or fungus</a:t>
            </a:r>
          </a:p>
        </p:txBody>
      </p:sp>
      <p:sp>
        <p:nvSpPr>
          <p:cNvPr id="97" name="Footer Placeholder 96">
            <a:extLst>
              <a:ext uri="{FF2B5EF4-FFF2-40B4-BE49-F238E27FC236}">
                <a16:creationId xmlns:a16="http://schemas.microsoft.com/office/drawing/2014/main" id="{5AA35293-E532-7787-3B18-316A3DFA34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course title</a:t>
            </a:r>
          </a:p>
        </p:txBody>
      </p:sp>
      <p:sp>
        <p:nvSpPr>
          <p:cNvPr id="98" name="Slide Number Placeholder 97">
            <a:extLst>
              <a:ext uri="{FF2B5EF4-FFF2-40B4-BE49-F238E27FC236}">
                <a16:creationId xmlns:a16="http://schemas.microsoft.com/office/drawing/2014/main" id="{820AC3B6-8BC3-CF8D-1BA9-D7F24C3721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0</a:t>
            </a:r>
            <a:fld id="{8058A7CE-F400-7B46-9E16-10D36E8C32F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3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000000"/>
      </a:dk1>
      <a:lt1>
        <a:srgbClr val="FFFFFF"/>
      </a:lt1>
      <a:dk2>
        <a:srgbClr val="1C4C3C"/>
      </a:dk2>
      <a:lt2>
        <a:srgbClr val="E7E6E6"/>
      </a:lt2>
      <a:accent1>
        <a:srgbClr val="8FA971"/>
      </a:accent1>
      <a:accent2>
        <a:srgbClr val="345496"/>
      </a:accent2>
      <a:accent3>
        <a:srgbClr val="BD7B28"/>
      </a:accent3>
      <a:accent4>
        <a:srgbClr val="00698A"/>
      </a:accent4>
      <a:accent5>
        <a:srgbClr val="648260"/>
      </a:accent5>
      <a:accent6>
        <a:srgbClr val="F1EAE0"/>
      </a:accent6>
      <a:hlink>
        <a:srgbClr val="1B4C3C"/>
      </a:hlink>
      <a:folHlink>
        <a:srgbClr val="BD7B27"/>
      </a:folHlink>
    </a:clrScheme>
    <a:fontScheme name="Custom 14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-Course-Presentation__Win32_SW_v13" id="{99156217-B201-467D-9338-1EAAF4A7215F}" vid="{2828AED3-E4D3-4CA4-86CA-4D8E075E57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C7764E-1B88-4813-902C-6714719B4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034B83F-6906-4689-98C9-AAA52DE98A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8A052F-1540-4B66-9672-19B777A31E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451</Words>
  <Application>Microsoft Macintosh PowerPoint</Application>
  <PresentationFormat>Widescreen</PresentationFormat>
  <Paragraphs>133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Avenir Next</vt:lpstr>
      <vt:lpstr>Avenir Next LT Pro</vt:lpstr>
      <vt:lpstr>Calibri</vt:lpstr>
      <vt:lpstr>Sabon Next LT</vt:lpstr>
      <vt:lpstr>Office Theme</vt:lpstr>
      <vt:lpstr>KINGDOMS OF NATURE</vt:lpstr>
      <vt:lpstr>course   description</vt:lpstr>
      <vt:lpstr>course outline</vt:lpstr>
      <vt:lpstr>01</vt:lpstr>
      <vt:lpstr>lesson outline</vt:lpstr>
      <vt:lpstr>topic 1</vt:lpstr>
      <vt:lpstr>topic 2</vt:lpstr>
      <vt:lpstr>topic 3</vt:lpstr>
      <vt:lpstr>topic 4</vt:lpstr>
      <vt:lpstr>lesson summary</vt:lpstr>
      <vt:lpstr>course progress</vt:lpstr>
      <vt:lpstr>contact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2022-06-29T14:34:42Z</dcterms:created>
  <dcterms:modified xsi:type="dcterms:W3CDTF">2024-01-17T18:53:12Z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